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6" r:id="rId6"/>
    <p:sldId id="261" r:id="rId7"/>
    <p:sldId id="267" r:id="rId8"/>
    <p:sldId id="268" r:id="rId9"/>
    <p:sldId id="263" r:id="rId10"/>
    <p:sldId id="264" r:id="rId11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3" autoAdjust="0"/>
    <p:restoredTop sz="85914" autoAdjust="0"/>
  </p:normalViewPr>
  <p:slideViewPr>
    <p:cSldViewPr snapToGrid="0">
      <p:cViewPr varScale="1">
        <p:scale>
          <a:sx n="99" d="100"/>
          <a:sy n="99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517DC7-2954-45C3-800A-8C18D9D5F378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26570BF-D09B-42CA-A570-DB4A162A7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5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팀원들의 이니셜이 겹치는 부분을 활용하여 만들었다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3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라는 아이템을 주제로 선택한 이유는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확산 이후 사람들이 집에서 머무는 시간이 급격히 증가하게 되었고</a:t>
            </a:r>
            <a:r>
              <a:rPr lang="en-US" altLang="ko-KR" dirty="0"/>
              <a:t>, </a:t>
            </a:r>
            <a:r>
              <a:rPr lang="ko-KR" altLang="en-US" dirty="0"/>
              <a:t>집이라는 공간을 자신만의 라이프 스타일로 맞춰 꾸미기 시작했다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인테리어 시장의 성장과 더불어 소파</a:t>
            </a:r>
            <a:r>
              <a:rPr lang="en-US" altLang="ko-KR" dirty="0"/>
              <a:t>,</a:t>
            </a:r>
            <a:r>
              <a:rPr lang="ko-KR" altLang="en-US" dirty="0"/>
              <a:t>의자</a:t>
            </a:r>
            <a:r>
              <a:rPr lang="en-US" altLang="ko-KR" dirty="0"/>
              <a:t>,</a:t>
            </a:r>
            <a:r>
              <a:rPr lang="ko-KR" altLang="en-US" dirty="0"/>
              <a:t>조명 등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” </a:t>
            </a:r>
            <a:r>
              <a:rPr lang="ko-KR" altLang="en-US" dirty="0"/>
              <a:t>관련 물품의 수입이 증가해 최근</a:t>
            </a:r>
            <a:r>
              <a:rPr lang="en-US" altLang="ko-KR" dirty="0"/>
              <a:t> 2</a:t>
            </a:r>
            <a:r>
              <a:rPr lang="ko-KR" altLang="en-US" dirty="0"/>
              <a:t>년간 성장세를 이어갔으며</a:t>
            </a:r>
            <a:r>
              <a:rPr lang="en-US" altLang="ko-KR" dirty="0"/>
              <a:t>,</a:t>
            </a:r>
            <a:r>
              <a:rPr lang="ko-KR" altLang="en-US" dirty="0"/>
              <a:t> 지난해에는 역대 최대로 늘어났다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“ </a:t>
            </a:r>
            <a:r>
              <a:rPr lang="ko-KR" altLang="en-US" dirty="0"/>
              <a:t>이란 </a:t>
            </a:r>
            <a:r>
              <a:rPr lang="en-US" altLang="ko-KR" dirty="0"/>
              <a:t> “</a:t>
            </a:r>
            <a:r>
              <a:rPr lang="ko-KR" altLang="en-US" dirty="0"/>
              <a:t>집</a:t>
            </a:r>
            <a:r>
              <a:rPr lang="en-US" altLang="ko-KR" dirty="0"/>
              <a:t>”</a:t>
            </a:r>
            <a:r>
              <a:rPr lang="ko-KR" altLang="en-US" dirty="0"/>
              <a:t>을 뜻하는 </a:t>
            </a:r>
            <a:r>
              <a:rPr lang="en-US" altLang="ko-KR" dirty="0"/>
              <a:t>“Home”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를 뜻하는 </a:t>
            </a:r>
            <a:r>
              <a:rPr lang="en-US" altLang="ko-KR" dirty="0"/>
              <a:t>“furnishing”</a:t>
            </a:r>
            <a:r>
              <a:rPr lang="ko-KR" altLang="en-US" dirty="0"/>
              <a:t>의 합성어로</a:t>
            </a:r>
            <a:r>
              <a:rPr lang="en-US" altLang="ko-KR" dirty="0"/>
              <a:t> “</a:t>
            </a:r>
            <a:r>
              <a:rPr lang="ko-KR" altLang="en-US" dirty="0"/>
              <a:t>집 꾸미기</a:t>
            </a:r>
            <a:r>
              <a:rPr lang="en-US" altLang="ko-KR" dirty="0"/>
              <a:t>“ , </a:t>
            </a:r>
            <a:r>
              <a:rPr lang="ko-KR" altLang="en-US" dirty="0"/>
              <a:t>즉</a:t>
            </a:r>
            <a:r>
              <a:rPr lang="en-US" altLang="ko-KR" dirty="0"/>
              <a:t>, “Self interior”</a:t>
            </a:r>
            <a:r>
              <a:rPr lang="ko-KR" altLang="en-US" dirty="0"/>
              <a:t>를 뜻한다</a:t>
            </a:r>
            <a:r>
              <a:rPr lang="en-US" altLang="ko-KR" dirty="0"/>
              <a:t>.</a:t>
            </a:r>
          </a:p>
          <a:p>
            <a:pPr defTabSz="990752">
              <a:defRPr/>
            </a:pPr>
            <a:r>
              <a:rPr lang="ko-KR" altLang="en-US" dirty="0" err="1"/>
              <a:t>홈퍼니싱</a:t>
            </a:r>
            <a:r>
              <a:rPr lang="ko-KR" altLang="en-US" dirty="0"/>
              <a:t> 시장의 규모는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18</a:t>
            </a:r>
            <a:r>
              <a:rPr lang="ko-KR" altLang="en-US" dirty="0"/>
              <a:t>조원 예상되며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조원에 비하면 무려 </a:t>
            </a:r>
            <a:r>
              <a:rPr lang="en-US" altLang="ko-KR" dirty="0"/>
              <a:t>11</a:t>
            </a:r>
            <a:r>
              <a:rPr lang="ko-KR" altLang="en-US" dirty="0"/>
              <a:t>조원이 증가 수치다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3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당연하게도 </a:t>
            </a:r>
            <a:r>
              <a:rPr lang="en-US" altLang="ko-KR" dirty="0"/>
              <a:t>21</a:t>
            </a:r>
            <a:r>
              <a:rPr lang="ko-KR" altLang="en-US" dirty="0"/>
              <a:t>년 관련 품목의 해외 </a:t>
            </a:r>
            <a:r>
              <a:rPr lang="ko-KR" altLang="en-US" dirty="0" err="1"/>
              <a:t>수입률</a:t>
            </a:r>
            <a:r>
              <a:rPr lang="ko-KR" altLang="en-US" dirty="0"/>
              <a:t>  또한 증가하였고</a:t>
            </a:r>
            <a:r>
              <a:rPr lang="en-US" altLang="ko-KR" dirty="0"/>
              <a:t>, </a:t>
            </a:r>
            <a:r>
              <a:rPr lang="ko-KR" altLang="en-US" dirty="0"/>
              <a:t>상품의 다향성과 온라인 가구 소비 역시 증가하게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이러한 시장상황과 코로나 </a:t>
            </a:r>
            <a:r>
              <a:rPr lang="en-US" altLang="ko-KR" dirty="0"/>
              <a:t>19</a:t>
            </a:r>
            <a:r>
              <a:rPr lang="ko-KR" altLang="en-US" dirty="0"/>
              <a:t>가 불러온 </a:t>
            </a:r>
            <a:r>
              <a:rPr lang="en-US" altLang="ko-KR" dirty="0"/>
              <a:t>“</a:t>
            </a:r>
            <a:r>
              <a:rPr lang="ko-KR" altLang="en-US" dirty="0" err="1"/>
              <a:t>언택트</a:t>
            </a:r>
            <a:r>
              <a:rPr lang="en-US" altLang="ko-KR" dirty="0"/>
              <a:t>” </a:t>
            </a:r>
            <a:r>
              <a:rPr lang="ko-KR" altLang="en-US" dirty="0"/>
              <a:t>소비 트렌드</a:t>
            </a:r>
            <a:r>
              <a:rPr lang="en-US" altLang="ko-KR" dirty="0"/>
              <a:t>(</a:t>
            </a:r>
            <a:r>
              <a:rPr lang="ko-KR" altLang="en-US" dirty="0"/>
              <a:t>비 접촉 소비 트렌드</a:t>
            </a:r>
            <a:r>
              <a:rPr lang="en-US" altLang="ko-KR" dirty="0"/>
              <a:t>)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온라인 가구 판매를 주제로 선정하게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서비스를 이미 제공 하고 있는 업체를 조사 해보았다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번째로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LAURA ASHLEY </a:t>
            </a:r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업체다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화면에는 표시되는 메뉴가 전혀 없이 제품에 대한 사진만 보여주는 심플한 디자인으로 구성 되어 있다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오른쪽 상단에 햄버거 메뉴를 클릭하면 위와 같은 추가 메뉴가 노출된다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업체는 홈페이지와 온라인 샵 페이지를 따로 운영하고 있으며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하단에 메뉴를 클릭하면 온라인 샵 페이지로 이동한다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7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샵 페이지는 판매 제품에 대한 가격과 사이즈</a:t>
            </a:r>
            <a:r>
              <a:rPr lang="en-US" altLang="ko-KR" dirty="0"/>
              <a:t>, </a:t>
            </a:r>
            <a:r>
              <a:rPr lang="ko-KR" altLang="en-US" dirty="0"/>
              <a:t>소재 등 상품에 대한 상세한 정보를 제공하며</a:t>
            </a:r>
            <a:r>
              <a:rPr lang="en-US" altLang="ko-KR" dirty="0"/>
              <a:t>, </a:t>
            </a:r>
            <a:r>
              <a:rPr lang="ko-KR" altLang="en-US" dirty="0"/>
              <a:t>공간 용도별 분류</a:t>
            </a:r>
            <a:r>
              <a:rPr lang="en-US" altLang="ko-KR" dirty="0"/>
              <a:t>, </a:t>
            </a:r>
            <a:r>
              <a:rPr lang="ko-KR" altLang="en-US" dirty="0"/>
              <a:t>추가적인 </a:t>
            </a:r>
            <a:r>
              <a:rPr lang="ko-KR" altLang="en-US" dirty="0" err="1"/>
              <a:t>데코레이션</a:t>
            </a:r>
            <a:r>
              <a:rPr lang="ko-KR" altLang="en-US" dirty="0"/>
              <a:t> 상품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개인 컨설팅 서비스를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상품 종류가 많지 않다</a:t>
            </a:r>
            <a:r>
              <a:rPr lang="en-US" altLang="ko-KR" dirty="0"/>
              <a:t>. </a:t>
            </a:r>
            <a:r>
              <a:rPr lang="ko-KR" altLang="en-US" dirty="0"/>
              <a:t>특히 우리가 주제로 선정한 가구부분 유독 적다</a:t>
            </a:r>
            <a:r>
              <a:rPr lang="en-US" altLang="ko-KR" dirty="0"/>
              <a:t>. </a:t>
            </a:r>
            <a:r>
              <a:rPr lang="ko-KR" altLang="en-US" dirty="0"/>
              <a:t>주요 서비스가 </a:t>
            </a:r>
            <a:r>
              <a:rPr lang="ko-KR" altLang="en-US" dirty="0" err="1"/>
              <a:t>홈퍼니싱</a:t>
            </a:r>
            <a:r>
              <a:rPr lang="ko-KR" altLang="en-US" dirty="0"/>
              <a:t> 컨설팅 서비스이기 때문에 그런 것으로 생각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한가지</a:t>
            </a:r>
            <a:r>
              <a:rPr lang="en-US" altLang="ko-KR" dirty="0"/>
              <a:t>, </a:t>
            </a:r>
            <a:r>
              <a:rPr lang="ko-KR" altLang="en-US" dirty="0"/>
              <a:t>품절 상품 많다</a:t>
            </a:r>
            <a:r>
              <a:rPr lang="en-US" altLang="ko-KR" dirty="0"/>
              <a:t>.  </a:t>
            </a:r>
            <a:r>
              <a:rPr lang="ko-KR" altLang="en-US" dirty="0"/>
              <a:t>보충이 늦는 건지 요청시에만 제작 하는 것인지 파악은 안되나</a:t>
            </a:r>
            <a:r>
              <a:rPr lang="en-US" altLang="ko-KR" dirty="0"/>
              <a:t>, </a:t>
            </a:r>
            <a:r>
              <a:rPr lang="ko-KR" altLang="en-US" dirty="0"/>
              <a:t>대부분의 상품이 품절 상태였다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오늘의 집이라는 업체다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업체는 이사</a:t>
            </a:r>
            <a:r>
              <a:rPr lang="en-US" altLang="ko-KR" dirty="0"/>
              <a:t>/</a:t>
            </a:r>
            <a:r>
              <a:rPr lang="ko-KR" altLang="en-US" dirty="0"/>
              <a:t>시공</a:t>
            </a:r>
            <a:r>
              <a:rPr lang="en-US" altLang="ko-KR" dirty="0"/>
              <a:t>/</a:t>
            </a:r>
            <a:r>
              <a:rPr lang="ko-KR" altLang="en-US" dirty="0"/>
              <a:t>수리</a:t>
            </a:r>
            <a:r>
              <a:rPr lang="en-US" altLang="ko-KR" dirty="0"/>
              <a:t>/</a:t>
            </a:r>
            <a:r>
              <a:rPr lang="ko-KR" altLang="en-US" dirty="0"/>
              <a:t>가구판매 서비스를 제공한다</a:t>
            </a:r>
            <a:r>
              <a:rPr lang="en-US" altLang="ko-KR" dirty="0"/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상단 메뉴바에 대분류 메뉴로 구성하고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아래 메뉴는 아이콘을 만들어 구매자가 글을 잃지 않아도 이미지만으로 쉽게 확인이 가능하게 만들었다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 화면에는 사용자의 인테리어 이미지를 보여줌으로써 고객의 구매 욕구를 자극 할 수 있도록 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아래쪽에는 인기 있는 인테리어를 공개하고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인테리어의 구성품을 링크하여 구매 편의성을 향상 시켰다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en-US" altLang="ko-KR" sz="20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사용자들은 상단의 메뉴에 익숙해져 있어서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익숙하지 않은 사용자들은 불편함을 느낄 수 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인기 있는 제품만을 따로 보여주면 단일 판매 효과가 더 좋지 않았을까 한다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제품을 보기 위해서는 위의 이미지를 클릭하거나 스크롤을 내려서 찾아야한다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7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첫번째 진행 방식으로</a:t>
            </a:r>
            <a:r>
              <a:rPr lang="en-US" altLang="ko-KR" sz="1300" dirty="0"/>
              <a:t>,</a:t>
            </a:r>
            <a:r>
              <a:rPr lang="ko-KR" altLang="en-US" sz="1300" dirty="0"/>
              <a:t> 고객의 요구와 사항을 단계적으로 적용하고</a:t>
            </a:r>
            <a:r>
              <a:rPr lang="en-US" altLang="ko-KR" sz="1300" dirty="0"/>
              <a:t> </a:t>
            </a:r>
            <a:r>
              <a:rPr lang="ko-KR" altLang="en-US" sz="1300" dirty="0"/>
              <a:t>진행하는 애자일 모델채택하고</a:t>
            </a:r>
            <a:r>
              <a:rPr lang="en-US" altLang="ko-KR" sz="1300" dirty="0"/>
              <a:t>, 80%</a:t>
            </a:r>
            <a:r>
              <a:rPr lang="ko-KR" altLang="en-US" sz="1300" dirty="0"/>
              <a:t>정도 프로젝트가 되었을 때 나선형으로 진행방식을 교체하여 전반적으로 수정 보완 진행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8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결론</a:t>
            </a:r>
          </a:p>
          <a:p>
            <a:pPr fontAlgn="base" latinLnBrk="1"/>
            <a:r>
              <a:rPr lang="en-US" altLang="ko-KR" sz="1300" dirty="0"/>
              <a:t>- </a:t>
            </a:r>
            <a:r>
              <a:rPr lang="ko-KR" altLang="en-US" sz="1300" dirty="0"/>
              <a:t>사용자들의 </a:t>
            </a:r>
            <a:r>
              <a:rPr lang="ko-KR" altLang="en-US" sz="1300" dirty="0" err="1"/>
              <a:t>예측성을</a:t>
            </a:r>
            <a:r>
              <a:rPr lang="ko-KR" altLang="en-US" sz="1300" dirty="0"/>
              <a:t> 통해 직관적으로 사용할 수 있었으나 과다한 색상의 아이콘과 전단 광고</a:t>
            </a:r>
            <a:r>
              <a:rPr lang="en-US" altLang="ko-KR" sz="1300" dirty="0"/>
              <a:t>, </a:t>
            </a:r>
            <a:r>
              <a:rPr lang="ko-KR" altLang="en-US" sz="1300" dirty="0"/>
              <a:t>많은 요소의 화면구성으로 인해 가시성이 분산되어 고객에 대한 만족도가 비교적 낮은 것으로 나타난다</a:t>
            </a:r>
          </a:p>
          <a:p>
            <a:pPr fontAlgn="base" latinLnBrk="1"/>
            <a:r>
              <a:rPr lang="ko-KR" altLang="en-US" sz="1300" dirty="0"/>
              <a:t>따라서 본 프로젝트를 통해 각 애플리케이션의 문제점에 대한 개선사항을 제시하여 향상된 모바일 </a:t>
            </a:r>
            <a:r>
              <a:rPr lang="ko-KR" altLang="en-US" sz="1300" dirty="0" err="1"/>
              <a:t>커머스</a:t>
            </a:r>
            <a:r>
              <a:rPr lang="ko-KR" altLang="en-US" sz="1300" dirty="0"/>
              <a:t> 서비스를 제공하고 더 나아가 추후 개발 및 서비스 되는 애플리케이션을 위한 </a:t>
            </a:r>
            <a:r>
              <a:rPr lang="ko-KR" altLang="en-US" sz="1300" dirty="0" err="1"/>
              <a:t>선행연구로</a:t>
            </a:r>
            <a:r>
              <a:rPr lang="ko-KR" altLang="en-US" sz="1300" dirty="0"/>
              <a:t> 활용할 수 있을 것으로 기대 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1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3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7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4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4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3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6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2022-10-13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9357598" y="852003"/>
            <a:ext cx="2374002" cy="5586897"/>
          </a:xfrm>
          <a:prstGeom prst="roundRect">
            <a:avLst>
              <a:gd name="adj" fmla="val 3040"/>
            </a:avLst>
          </a:prstGeom>
          <a:solidFill>
            <a:schemeClr val="bg1">
              <a:alpha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1397000" y="2838358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ant PRESENTATION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white">
                    <a:lumMod val="85000"/>
                  </a:prstClr>
                </a:solidFill>
              </a:rPr>
              <a:t>S.Y.H Team</a:t>
            </a:r>
            <a:endParaRPr lang="ko-KR" altLang="en-US" sz="3600" b="1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57990"/>
              </p:ext>
            </p:extLst>
          </p:nvPr>
        </p:nvGraphicFramePr>
        <p:xfrm>
          <a:off x="9364847" y="852004"/>
          <a:ext cx="2374002" cy="5586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Methodology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Implementation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6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095003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3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ko-KR" altLang="en-US" sz="96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핵심이 되는 내용을 적어도 좋을 것 같아요</a:t>
            </a:r>
            <a:r>
              <a:rPr lang="en-US" altLang="ko-KR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9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가독성을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위해 꾸밈효과 </a:t>
            </a:r>
            <a:r>
              <a:rPr lang="en-US" altLang="ko-KR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흐리게 또는 이미지 색상을 </a:t>
            </a:r>
            <a:r>
              <a:rPr lang="ko-KR" altLang="en-US" sz="9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블랙톤으로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 해주는 것도 방법</a:t>
            </a:r>
            <a:r>
              <a:rPr lang="en-US" altLang="ko-KR" sz="105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0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85160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5068059" y="4598071"/>
            <a:ext cx="32794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Kang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en-US" altLang="ko-KR" sz="28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H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an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4474095" y="3744521"/>
            <a:ext cx="32794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Oh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altLang="ko-KR" sz="2800" b="1" dirty="0" err="1">
                <a:solidFill>
                  <a:schemeClr val="bg1">
                    <a:lumMod val="65000"/>
                  </a:schemeClr>
                </a:solidFill>
              </a:rPr>
              <a:t>eoung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Y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oung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4727944" y="1994715"/>
            <a:ext cx="3982396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Naming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S.Y.H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Team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53397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Logo &amp; Concept Color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2252736" descr="EMB00000718335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988"/>
            <a:ext cx="4868863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D944E9-CE71-4587-9947-8410A9713BBD}"/>
              </a:ext>
            </a:extLst>
          </p:cNvPr>
          <p:cNvSpPr/>
          <p:nvPr/>
        </p:nvSpPr>
        <p:spPr>
          <a:xfrm>
            <a:off x="5911549" y="5914303"/>
            <a:ext cx="218976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Modern Concept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8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19084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WYW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R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eason For Selection</a:t>
            </a:r>
            <a:r>
              <a:rPr lang="en-US" altLang="ko-KR" sz="2400" b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endParaRPr lang="ko-KR" altLang="en-US" sz="32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2241" y="2536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3EE628-51E6-3BEC-A260-BA5E351FE2EF}"/>
              </a:ext>
            </a:extLst>
          </p:cNvPr>
          <p:cNvSpPr/>
          <p:nvPr/>
        </p:nvSpPr>
        <p:spPr>
          <a:xfrm>
            <a:off x="7727589" y="3250710"/>
            <a:ext cx="27063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FURNISHING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+  Furnishing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Self Interior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D0B45E-4F09-1D5E-BD46-A26BA9892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6" y="2083091"/>
            <a:ext cx="4158635" cy="39439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DFE0A1-A28C-82C6-432B-30BB89E4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37" y="2704054"/>
            <a:ext cx="3949430" cy="3113085"/>
          </a:xfrm>
          <a:prstGeom prst="rect">
            <a:avLst/>
          </a:prstGeom>
        </p:spPr>
      </p:pic>
      <p:sp>
        <p:nvSpPr>
          <p:cNvPr id="25" name="자유형 42">
            <a:extLst>
              <a:ext uri="{FF2B5EF4-FFF2-40B4-BE49-F238E27FC236}">
                <a16:creationId xmlns:a16="http://schemas.microsoft.com/office/drawing/2014/main" id="{B4B67EAA-FD91-9492-11B3-6F749D66704C}"/>
              </a:ext>
            </a:extLst>
          </p:cNvPr>
          <p:cNvSpPr/>
          <p:nvPr/>
        </p:nvSpPr>
        <p:spPr>
          <a:xfrm>
            <a:off x="6096000" y="289306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18C6F-5D32-5BCA-EFE6-FEF8F743746B}"/>
              </a:ext>
            </a:extLst>
          </p:cNvPr>
          <p:cNvSpPr/>
          <p:nvPr/>
        </p:nvSpPr>
        <p:spPr>
          <a:xfrm>
            <a:off x="2277519" y="6102891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WYW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R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eason For Selection</a:t>
            </a:r>
            <a:r>
              <a:rPr lang="en-US" altLang="ko-KR" sz="2400" b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endParaRPr lang="ko-KR" altLang="en-US" sz="32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2241" y="2536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A1BDC-ABDB-BEAA-8354-D2481231A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6" y="2380331"/>
            <a:ext cx="4512643" cy="32238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E5D209-4C60-9959-07C4-BDFB7B98FD1F}"/>
              </a:ext>
            </a:extLst>
          </p:cNvPr>
          <p:cNvSpPr/>
          <p:nvPr/>
        </p:nvSpPr>
        <p:spPr>
          <a:xfrm>
            <a:off x="4503906" y="3454751"/>
            <a:ext cx="437744" cy="1760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9CD759-91E2-4F12-1E2C-F32F737FB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68" y="2380331"/>
            <a:ext cx="4898187" cy="32238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544F43-4BB6-2246-BE15-957D83875A6E}"/>
              </a:ext>
            </a:extLst>
          </p:cNvPr>
          <p:cNvSpPr/>
          <p:nvPr/>
        </p:nvSpPr>
        <p:spPr>
          <a:xfrm>
            <a:off x="1910734" y="6102891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362779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D740F-2D7B-C44C-1820-223AF47C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49" y="1976684"/>
            <a:ext cx="7247106" cy="3693816"/>
          </a:xfrm>
          <a:prstGeom prst="rect">
            <a:avLst/>
          </a:prstGeom>
        </p:spPr>
      </p:pic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5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1.LAURA ASHLEY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5983673" y="3429000"/>
            <a:ext cx="1801658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Simple Design</a:t>
            </a:r>
          </a:p>
          <a:p>
            <a:pPr algn="ctr">
              <a:lnSpc>
                <a:spcPct val="150000"/>
              </a:lnSpc>
            </a:pPr>
            <a:endParaRPr lang="ko-KR" altLang="en-US" sz="16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C62F9DF-9B19-CE35-6DD6-6F700410DAF6}"/>
              </a:ext>
            </a:extLst>
          </p:cNvPr>
          <p:cNvSpPr/>
          <p:nvPr/>
        </p:nvSpPr>
        <p:spPr>
          <a:xfrm>
            <a:off x="3260949" y="1976683"/>
            <a:ext cx="377196" cy="4065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A3F93A-412F-0C37-F1EF-27ECAEA46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949" y="3638140"/>
            <a:ext cx="7247106" cy="233391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45174AA-4C2E-794F-5C03-1AD3BC5563A8}"/>
              </a:ext>
            </a:extLst>
          </p:cNvPr>
          <p:cNvSpPr/>
          <p:nvPr/>
        </p:nvSpPr>
        <p:spPr>
          <a:xfrm>
            <a:off x="5878785" y="4369320"/>
            <a:ext cx="1932530" cy="4065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5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1.LAURA ASHLEY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FA37B4-EA14-B276-959F-0A9C876EC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905" y="1941528"/>
            <a:ext cx="4308935" cy="2192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7DDB6F-D65D-EE32-FE0B-26BE8EF2D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466" y="4231531"/>
            <a:ext cx="4299267" cy="2196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CE565D-FF45-4E68-7985-F998C9287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026" y="1941529"/>
            <a:ext cx="4299267" cy="222068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5AE9-7F0C-A46B-9E9D-7D37C84863A7}"/>
              </a:ext>
            </a:extLst>
          </p:cNvPr>
          <p:cNvSpPr/>
          <p:nvPr/>
        </p:nvSpPr>
        <p:spPr>
          <a:xfrm>
            <a:off x="2863532" y="2601513"/>
            <a:ext cx="2914698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Classification</a:t>
            </a:r>
          </a:p>
          <a:p>
            <a:pPr algn="ctr">
              <a:lnSpc>
                <a:spcPct val="150000"/>
              </a:lnSpc>
            </a:pPr>
            <a:endParaRPr lang="ko-KR" altLang="en-US" sz="16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D16607-5DCC-6C65-D0ED-FE5F9E597468}"/>
              </a:ext>
            </a:extLst>
          </p:cNvPr>
          <p:cNvSpPr/>
          <p:nvPr/>
        </p:nvSpPr>
        <p:spPr>
          <a:xfrm>
            <a:off x="5283750" y="4586183"/>
            <a:ext cx="291469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Personal Service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86DEA8-CDC1-4FF2-E43E-0FB9C9348C9A}"/>
              </a:ext>
            </a:extLst>
          </p:cNvPr>
          <p:cNvSpPr/>
          <p:nvPr/>
        </p:nvSpPr>
        <p:spPr>
          <a:xfrm>
            <a:off x="7791307" y="2401020"/>
            <a:ext cx="2914698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Additional Product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1E30DE-5816-BA5B-EBF4-B7A2ADE34633}"/>
              </a:ext>
            </a:extLst>
          </p:cNvPr>
          <p:cNvSpPr/>
          <p:nvPr/>
        </p:nvSpPr>
        <p:spPr>
          <a:xfrm>
            <a:off x="2959697" y="2223527"/>
            <a:ext cx="7492123" cy="2867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But,</a:t>
            </a:r>
            <a:endParaRPr lang="ko-KR" altLang="en-US" sz="6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 </a:t>
            </a:r>
            <a:r>
              <a:rPr lang="ko-KR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오늘의 집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3665DB3-EC0B-1552-3F5E-6C71F6CB7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FFCC4-3173-39E3-8F10-21DCA2BEF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494" y="2190670"/>
            <a:ext cx="6986312" cy="3601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624C92-539E-4043-19CE-BECD9FA03B84}"/>
              </a:ext>
            </a:extLst>
          </p:cNvPr>
          <p:cNvSpPr/>
          <p:nvPr/>
        </p:nvSpPr>
        <p:spPr>
          <a:xfrm>
            <a:off x="3550595" y="2385224"/>
            <a:ext cx="1449421" cy="2704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42ECEA-833C-BE8A-2AE0-93F4E0DA7705}"/>
              </a:ext>
            </a:extLst>
          </p:cNvPr>
          <p:cNvSpPr/>
          <p:nvPr/>
        </p:nvSpPr>
        <p:spPr>
          <a:xfrm>
            <a:off x="3188122" y="5271100"/>
            <a:ext cx="4439056" cy="4974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9E26005-E47F-FE92-3936-9FD7F02B1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07" y="1963557"/>
            <a:ext cx="4390940" cy="2333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5ECC5F-D811-7E05-03E2-95322B80B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632" y="2480067"/>
            <a:ext cx="3540623" cy="3870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1E30DE-5816-BA5B-EBF4-B7A2ADE34633}"/>
              </a:ext>
            </a:extLst>
          </p:cNvPr>
          <p:cNvSpPr/>
          <p:nvPr/>
        </p:nvSpPr>
        <p:spPr>
          <a:xfrm>
            <a:off x="2959697" y="2223527"/>
            <a:ext cx="7492123" cy="2867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But,</a:t>
            </a:r>
            <a:endParaRPr lang="ko-KR" altLang="en-US" sz="6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22234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prstClr val="white"/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53346" y="2724563"/>
            <a:ext cx="2244902" cy="2244902"/>
          </a:xfrm>
          <a:prstGeom prst="roundRect">
            <a:avLst>
              <a:gd name="adj" fmla="val 503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98121" y="495984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11881" y="4959844"/>
            <a:ext cx="2430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dirty="0">
                <a:solidFill>
                  <a:prstClr val="white"/>
                </a:solidFill>
              </a:rPr>
              <a:t>Methodology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10440" y="2721321"/>
            <a:ext cx="2244902" cy="2244902"/>
          </a:xfrm>
          <a:prstGeom prst="roundRect">
            <a:avLst>
              <a:gd name="adj" fmla="val 5033"/>
            </a:avLst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00817" y="2238233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18999" y="2244718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/>
      <p:bldP spid="41" grpId="0"/>
      <p:bldP spid="27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891</Words>
  <Application>Microsoft Office PowerPoint</Application>
  <PresentationFormat>와이드스크린</PresentationFormat>
  <Paragraphs>175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Aharoni</vt:lpstr>
      <vt:lpstr>맑은 고딕</vt:lpstr>
      <vt:lpstr>함초롬바탕</vt:lpstr>
      <vt:lpstr>Arial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green</cp:lastModifiedBy>
  <cp:revision>30</cp:revision>
  <cp:lastPrinted>2022-10-13T01:49:14Z</cp:lastPrinted>
  <dcterms:created xsi:type="dcterms:W3CDTF">2021-11-01T03:15:44Z</dcterms:created>
  <dcterms:modified xsi:type="dcterms:W3CDTF">2022-10-13T02:50:25Z</dcterms:modified>
</cp:coreProperties>
</file>